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9"/>
    <p:restoredTop sz="94512"/>
  </p:normalViewPr>
  <p:slideViewPr>
    <p:cSldViewPr snapToObjects="1">
      <p:cViewPr>
        <p:scale>
          <a:sx n="30" d="100"/>
          <a:sy n="30" d="100"/>
        </p:scale>
        <p:origin x="-464" y="1080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D065AA-F636-430C-85BD-240106ED4B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07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F5DD-FA94-A748-91FD-5520EED9C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809" y="661153"/>
            <a:ext cx="7339797" cy="16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939089" y="1044575"/>
            <a:ext cx="27541537" cy="2079625"/>
          </a:xfrm>
        </p:spPr>
        <p:txBody>
          <a:bodyPr/>
          <a:lstStyle/>
          <a:p>
            <a:r>
              <a:rPr lang="en-US" alt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 Computer Vision Tomato Pest Assessment and Prediction Tool </a:t>
            </a:r>
            <a:b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Denis. P. Rubanga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L. Mkonyi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R. Mgaya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N. Zekaya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S.Shimada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D. Machuve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Tokyo University of  Agriculture, Tokyo-Japan, </a:t>
            </a: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Nelson Mandela African Institute of Science and Technology, Arusha-Tanzania, </a:t>
            </a:r>
            <a:b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Sokoine University of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Agriculture,Morogoro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-Tanzania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denispastoty@gmail.com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sz="half" idx="2"/>
          </p:nvPr>
        </p:nvSpPr>
        <p:spPr>
          <a:xfrm>
            <a:off x="830263" y="3817938"/>
            <a:ext cx="13415962" cy="17594262"/>
          </a:xfrm>
        </p:spPr>
        <p:txBody>
          <a:bodyPr>
            <a:normAutofit fontScale="92500" lnSpcReduction="10000"/>
          </a:bodyPr>
          <a:lstStyle/>
          <a:p>
            <a:pPr marL="565150" indent="-565150" defTabSz="2033588" eaLnBrk="1" hangingPunct="1">
              <a:defRPr/>
            </a:pPr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6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 considered a high value crop and income resource for poor growers (FAO, 2012)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Tuta</a:t>
            </a:r>
            <a:r>
              <a:rPr lang="en-US" altLang="en-US" sz="3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absoluta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devastating tomato yield causing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up to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jeopardizing livelihoods of millions</a:t>
            </a: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ja-JP" sz="4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understand </a:t>
            </a:r>
            <a:r>
              <a:rPr lang="en-US" altLang="ja-JP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stress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crop production 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(food security and poverty alleviation) (</a:t>
            </a:r>
            <a:r>
              <a:rPr lang="en-US" sz="3200" dirty="0"/>
              <a:t>Smucker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9575" indent="-409575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Content Placeholder 3"/>
          <p:cNvSpPr>
            <a:spLocks noGrp="1"/>
          </p:cNvSpPr>
          <p:nvPr>
            <p:ph sz="half" idx="10"/>
          </p:nvPr>
        </p:nvSpPr>
        <p:spPr>
          <a:xfrm>
            <a:off x="15133626" y="3810000"/>
            <a:ext cx="13415963" cy="17441862"/>
          </a:xfrm>
        </p:spPr>
        <p:txBody>
          <a:bodyPr/>
          <a:lstStyle/>
          <a:p>
            <a:pPr marL="565150" indent="-565150" defTabSz="2033588" eaLnBrk="1" hangingPunct="1">
              <a:defRPr/>
            </a:pPr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strategy</a:t>
            </a:r>
          </a:p>
          <a:p>
            <a:pPr marL="565150" indent="-565150" defTabSz="2033588" eaLnBrk="1" hangingPunct="1">
              <a:defRPr/>
            </a:pPr>
            <a:endParaRPr lang="en-US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/>
              <a:t>High cost</a:t>
            </a:r>
            <a:r>
              <a:rPr lang="en-US" sz="2800" dirty="0"/>
              <a:t> pesticide use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/>
              <a:t>Development</a:t>
            </a:r>
            <a:r>
              <a:rPr lang="en-US" sz="2800" dirty="0"/>
              <a:t> of resistant tomato varieties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/>
              <a:t>Application of biological control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/>
              <a:t>Pheromone traps for monitoring population </a:t>
            </a:r>
          </a:p>
          <a:p>
            <a:pPr marL="0" indent="0"/>
            <a:r>
              <a:rPr lang="en-US" sz="2800" dirty="0"/>
              <a:t>    and  presence detection</a:t>
            </a:r>
          </a:p>
          <a:p>
            <a:pPr marL="409575" indent="-409575"/>
            <a:endParaRPr lang="en-US" sz="4000" b="1" dirty="0"/>
          </a:p>
          <a:p>
            <a:pPr marL="409575" indent="-409575"/>
            <a:endParaRPr lang="en-US" sz="4000" b="1" dirty="0"/>
          </a:p>
          <a:p>
            <a:pPr marL="409575" indent="-409575"/>
            <a:r>
              <a:rPr lang="en-US" sz="4000" b="1" dirty="0"/>
              <a:t>Also</a:t>
            </a:r>
            <a:r>
              <a:rPr lang="en-US" sz="3600" b="1" dirty="0"/>
              <a:t> </a:t>
            </a:r>
            <a:r>
              <a:rPr lang="en-US" sz="2800" b="1" dirty="0"/>
              <a:t>l</a:t>
            </a:r>
            <a:r>
              <a:rPr lang="en-US" sz="2800" dirty="0"/>
              <a:t>imited number of agriculture extension officers service</a:t>
            </a:r>
            <a:r>
              <a:rPr lang="en-US" sz="3600" b="1" dirty="0">
                <a:solidFill>
                  <a:srgbClr val="000000"/>
                </a:solidFill>
              </a:rPr>
              <a:t>        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  <a:p>
            <a:pPr marL="409575" indent="-409575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ADAFE2-87E2-E945-8D67-5490C953826A}"/>
              </a:ext>
            </a:extLst>
          </p:cNvPr>
          <p:cNvGrpSpPr/>
          <p:nvPr/>
        </p:nvGrpSpPr>
        <p:grpSpPr>
          <a:xfrm>
            <a:off x="14325600" y="12877800"/>
            <a:ext cx="11270458" cy="6542662"/>
            <a:chOff x="10853548" y="12344400"/>
            <a:chExt cx="11332274" cy="6166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1C7A35-1C32-3F4A-8F08-A84AAE114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3018"/>
            <a:stretch/>
          </p:blipFill>
          <p:spPr>
            <a:xfrm>
              <a:off x="10853548" y="12816831"/>
              <a:ext cx="6364639" cy="569372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06EEE-80A7-2643-9538-82C3FF360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33"/>
            <a:stretch/>
          </p:blipFill>
          <p:spPr>
            <a:xfrm>
              <a:off x="17640860" y="13093322"/>
              <a:ext cx="4544962" cy="541723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4" name="Curved Left Arrow 23">
              <a:extLst>
                <a:ext uri="{FF2B5EF4-FFF2-40B4-BE49-F238E27FC236}">
                  <a16:creationId xmlns:a16="http://schemas.microsoft.com/office/drawing/2014/main" id="{C1EF5240-1329-CD4D-9E3F-8267922AEA78}"/>
                </a:ext>
              </a:extLst>
            </p:cNvPr>
            <p:cNvSpPr/>
            <p:nvPr/>
          </p:nvSpPr>
          <p:spPr>
            <a:xfrm rot="16200000">
              <a:off x="17338945" y="10180879"/>
              <a:ext cx="1070824" cy="5397866"/>
            </a:xfrm>
            <a:prstGeom prst="curvedLeftArrow">
              <a:avLst>
                <a:gd name="adj1" fmla="val 25000"/>
                <a:gd name="adj2" fmla="val 117190"/>
                <a:gd name="adj3" fmla="val 25000"/>
              </a:avLst>
            </a:prstGeom>
            <a:solidFill>
              <a:schemeClr val="accent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6AECBE-C8BA-FC4B-94B5-1FD95C8B36AF}"/>
                </a:ext>
              </a:extLst>
            </p:cNvPr>
            <p:cNvSpPr/>
            <p:nvPr/>
          </p:nvSpPr>
          <p:spPr>
            <a:xfrm>
              <a:off x="16112817" y="12639595"/>
              <a:ext cx="3787700" cy="1073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dirty="0">
                  <a:cs typeface="Arial" panose="020B0604020202020204" pitchFamily="34" charset="0"/>
                </a:rPr>
                <a:t>Emergency </a:t>
              </a:r>
              <a:r>
                <a:rPr lang="en-US" sz="2800" dirty="0"/>
                <a:t>state of </a:t>
              </a:r>
              <a:r>
                <a:rPr lang="en-US" sz="2400" dirty="0"/>
                <a:t> </a:t>
              </a:r>
              <a:r>
                <a:rPr lang="en-US" sz="2800" i="1" dirty="0" err="1"/>
                <a:t>Tuta</a:t>
              </a:r>
              <a:r>
                <a:rPr lang="en-US" sz="3600" i="1" dirty="0">
                  <a:solidFill>
                    <a:srgbClr val="FF0000"/>
                  </a:solidFill>
                </a:rPr>
                <a:t> </a:t>
              </a:r>
              <a:r>
                <a:rPr lang="en-US" sz="2800" i="1" dirty="0"/>
                <a:t>absoluta</a:t>
              </a:r>
              <a:r>
                <a:rPr lang="en-US" sz="4000" b="1" dirty="0"/>
                <a:t> </a:t>
              </a:r>
              <a:endParaRPr lang="en-US" sz="28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1ADD83C-F728-0C41-A1E0-B7739B9D94C5}"/>
              </a:ext>
            </a:extLst>
          </p:cNvPr>
          <p:cNvSpPr/>
          <p:nvPr/>
        </p:nvSpPr>
        <p:spPr>
          <a:xfrm>
            <a:off x="14246225" y="19823004"/>
            <a:ext cx="12761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CLIMEX climatic suitability  indices for </a:t>
            </a:r>
            <a:r>
              <a:rPr lang="en-US" sz="2400" i="1" dirty="0" err="1"/>
              <a:t>Tuta</a:t>
            </a:r>
            <a:r>
              <a:rPr lang="en-US" sz="2400" i="1" dirty="0"/>
              <a:t>. absoluta</a:t>
            </a:r>
            <a:r>
              <a:rPr lang="en-US" sz="2400" dirty="0"/>
              <a:t> in Africa. Predictions are based on the eco-climatic index (EI). </a:t>
            </a:r>
            <a:r>
              <a:rPr lang="en-US" sz="2400" b="1" i="1" dirty="0"/>
              <a:t>Source; Henri et al.,(2015)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57CDB1A-DA97-9E44-91D0-034BB7A4169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580845" y="3810000"/>
            <a:ext cx="13700761" cy="17441862"/>
          </a:xfrm>
        </p:spPr>
        <p:txBody>
          <a:bodyPr>
            <a:normAutofit/>
          </a:bodyPr>
          <a:lstStyle/>
          <a:p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Solution</a:t>
            </a:r>
            <a:endParaRPr lang="en-US" sz="48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1F0FC2-EF06-2A42-8058-AA3F5A542CFE}"/>
              </a:ext>
            </a:extLst>
          </p:cNvPr>
          <p:cNvCxnSpPr>
            <a:cxnSpLocks/>
          </p:cNvCxnSpPr>
          <p:nvPr/>
        </p:nvCxnSpPr>
        <p:spPr>
          <a:xfrm>
            <a:off x="12192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96762A-4F1B-884C-AA98-C737CF48AC8B}"/>
              </a:ext>
            </a:extLst>
          </p:cNvPr>
          <p:cNvCxnSpPr>
            <a:cxnSpLocks/>
          </p:cNvCxnSpPr>
          <p:nvPr/>
        </p:nvCxnSpPr>
        <p:spPr>
          <a:xfrm>
            <a:off x="154686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C7F495-D474-6F4E-968F-044801926E10}"/>
              </a:ext>
            </a:extLst>
          </p:cNvPr>
          <p:cNvCxnSpPr>
            <a:cxnSpLocks/>
          </p:cNvCxnSpPr>
          <p:nvPr/>
        </p:nvCxnSpPr>
        <p:spPr>
          <a:xfrm>
            <a:off x="298704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53FA412-7D6B-DB4F-B73D-B6BD9FE5C66C}"/>
              </a:ext>
            </a:extLst>
          </p:cNvPr>
          <p:cNvSpPr/>
          <p:nvPr/>
        </p:nvSpPr>
        <p:spPr>
          <a:xfrm>
            <a:off x="29580845" y="17446347"/>
            <a:ext cx="1341596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defTabSz="2033588" eaLnBrk="1" hangingPunct="1">
              <a:buNone/>
              <a:defRPr/>
            </a:pPr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Reference</a:t>
            </a:r>
            <a:r>
              <a:rPr lang="en-US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: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[1] FAOSTAT (2012)</a:t>
            </a:r>
          </a:p>
          <a:p>
            <a:pPr marL="0" lvl="1" indent="0" algn="just" defTabSz="2033588" eaLnBrk="1" hangingPunct="1">
              <a:buNone/>
              <a:defRPr/>
            </a:pPr>
            <a:r>
              <a:rPr lang="en-US" sz="2000" dirty="0"/>
              <a:t>[2] </a:t>
            </a:r>
            <a:r>
              <a:rPr lang="en-US" sz="2000" dirty="0" err="1"/>
              <a:t>Guimapi</a:t>
            </a:r>
            <a:r>
              <a:rPr lang="en-US" sz="2000" dirty="0"/>
              <a:t>, R. Y., Mohamed, S. A., </a:t>
            </a:r>
            <a:r>
              <a:rPr lang="en-US" sz="2000" dirty="0" err="1"/>
              <a:t>Okeyo</a:t>
            </a:r>
            <a:r>
              <a:rPr lang="en-US" sz="2000" dirty="0"/>
              <a:t>, G. O., </a:t>
            </a:r>
            <a:r>
              <a:rPr lang="en-US" sz="2000" dirty="0" err="1"/>
              <a:t>Ndjomatchoua</a:t>
            </a:r>
            <a:r>
              <a:rPr lang="en-US" sz="2000" dirty="0"/>
              <a:t>, F. T., </a:t>
            </a:r>
            <a:r>
              <a:rPr lang="en-US" sz="2000" dirty="0" err="1"/>
              <a:t>Ekesi</a:t>
            </a:r>
            <a:r>
              <a:rPr lang="en-US" sz="2000" dirty="0"/>
              <a:t>, S., &amp; </a:t>
            </a:r>
            <a:r>
              <a:rPr lang="en-US" sz="2000" dirty="0" err="1"/>
              <a:t>Tonnang</a:t>
            </a:r>
            <a:r>
              <a:rPr lang="en-US" sz="2000" dirty="0"/>
              <a:t>, H. E. (2016). Modeling the risk of Invasion and spread of </a:t>
            </a:r>
            <a:r>
              <a:rPr lang="en-US" sz="2000" i="1" dirty="0" err="1"/>
              <a:t>Tuta</a:t>
            </a:r>
            <a:r>
              <a:rPr lang="en-US" sz="2000" i="1" dirty="0"/>
              <a:t> absoluta</a:t>
            </a:r>
            <a:r>
              <a:rPr lang="en-US" sz="2000" dirty="0"/>
              <a:t> in Africa. </a:t>
            </a:r>
            <a:r>
              <a:rPr lang="en-US" sz="2000" i="1" dirty="0"/>
              <a:t>Ecological complexity</a:t>
            </a:r>
            <a:r>
              <a:rPr lang="en-US" sz="2000" dirty="0"/>
              <a:t>, </a:t>
            </a:r>
            <a:r>
              <a:rPr lang="en-US" sz="2000" i="1" dirty="0"/>
              <a:t>28</a:t>
            </a:r>
            <a:r>
              <a:rPr lang="en-US" sz="2000" dirty="0"/>
              <a:t>, 77-93.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[3] He, K., </a:t>
            </a:r>
            <a:r>
              <a:rPr lang="en-US" sz="2000" dirty="0" err="1"/>
              <a:t>Gkioxari</a:t>
            </a:r>
            <a:r>
              <a:rPr lang="en-US" sz="2000" dirty="0"/>
              <a:t>, G., </a:t>
            </a:r>
            <a:r>
              <a:rPr lang="en-US" sz="2000" dirty="0" err="1"/>
              <a:t>Dollár</a:t>
            </a:r>
            <a:r>
              <a:rPr lang="en-US" sz="2000" dirty="0"/>
              <a:t>, P., &amp; </a:t>
            </a:r>
            <a:r>
              <a:rPr lang="en-US" sz="2000" dirty="0" err="1"/>
              <a:t>Girshick</a:t>
            </a:r>
            <a:r>
              <a:rPr lang="en-US" sz="2000" dirty="0"/>
              <a:t>, R. (2017). Mask r-</a:t>
            </a:r>
            <a:r>
              <a:rPr lang="en-US" sz="2000" dirty="0" err="1"/>
              <a:t>cnn</a:t>
            </a:r>
            <a:r>
              <a:rPr lang="en-US" sz="2000" dirty="0"/>
              <a:t>. In </a:t>
            </a:r>
            <a:r>
              <a:rPr lang="en-US" sz="2000" i="1" dirty="0"/>
              <a:t>Proceedings of the IEEE international conference on computer vision</a:t>
            </a:r>
            <a:r>
              <a:rPr lang="en-US" sz="2000" dirty="0"/>
              <a:t> (pp. 2961-2969).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[4]</a:t>
            </a:r>
            <a:r>
              <a:rPr lang="en-US" sz="2000" dirty="0" err="1"/>
              <a:t>Krizhevsky</a:t>
            </a:r>
            <a:r>
              <a:rPr lang="en-US" sz="2000" dirty="0"/>
              <a:t>, A., </a:t>
            </a:r>
            <a:r>
              <a:rPr lang="en-US" sz="2000" dirty="0" err="1"/>
              <a:t>Sutskever</a:t>
            </a:r>
            <a:r>
              <a:rPr lang="en-US" sz="2000" dirty="0"/>
              <a:t>, I., Hinton. G.: ImageNet classification with deep convolutional neural networks. In: Advances in Neural Information Processing Systems, vol. 25, pp. 1097– 1105 (2012) </a:t>
            </a:r>
          </a:p>
          <a:p>
            <a:pPr marL="0" lvl="1" indent="0" algn="just" defTabSz="2033588" eaLnBrk="1" hangingPunct="1">
              <a:buNone/>
              <a:defRPr/>
            </a:pPr>
            <a:r>
              <a:rPr lang="en-US" sz="2000" dirty="0"/>
              <a:t>[5]Smucker, Thomas A., et al. "Differentiated livelihoods, local institutions, and the adaptation imperative: Assessing climate change adaptation policy in Tanzania." </a:t>
            </a:r>
            <a:r>
              <a:rPr lang="en-US" sz="2000" i="1" dirty="0" err="1"/>
              <a:t>Geoforum</a:t>
            </a:r>
            <a:r>
              <a:rPr lang="en-US" sz="2000" dirty="0"/>
              <a:t> 59 (2015): 39-50..</a:t>
            </a:r>
          </a:p>
          <a:p>
            <a:pPr marL="0" lvl="1" indent="0" defTabSz="2033588" eaLnBrk="1" hangingPunct="1">
              <a:buNone/>
              <a:defRPr/>
            </a:pPr>
            <a:endParaRPr lang="en-US" altLang="en-US" sz="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6BC6E9-32D7-1E4C-AE26-F6277F1563D7}"/>
              </a:ext>
            </a:extLst>
          </p:cNvPr>
          <p:cNvSpPr/>
          <p:nvPr/>
        </p:nvSpPr>
        <p:spPr>
          <a:xfrm>
            <a:off x="29567706" y="13286207"/>
            <a:ext cx="1287569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Limitations</a:t>
            </a:r>
            <a:r>
              <a:rPr lang="en-US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: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I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mage data was collected from Arusha region –Tanzania. More data from other regions of Tanzania and Sub-Sahara Africa is required. </a:t>
            </a:r>
          </a:p>
          <a:p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    More data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will be added to database through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developed mobile App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.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</a:p>
          <a:p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Future work</a:t>
            </a:r>
            <a:r>
              <a:rPr lang="en-US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We would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extend the system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to other invasive crop pests.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Collected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multispectral images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will be used to develop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Vegetation indices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for </a:t>
            </a:r>
            <a:r>
              <a:rPr lang="en-US" sz="2800" i="1" dirty="0" err="1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Tuta</a:t>
            </a:r>
            <a:r>
              <a:rPr lang="en-US" sz="2800" i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i="1" dirty="0" err="1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absoluta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invaded crop farms.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67C859-037C-594B-804D-87A6DAB2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400" y="3095625"/>
            <a:ext cx="561975" cy="56197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88CDFDB-4D1A-0548-9F60-BADEFD0F8882}"/>
              </a:ext>
            </a:extLst>
          </p:cNvPr>
          <p:cNvSpPr txBox="1"/>
          <p:nvPr/>
        </p:nvSpPr>
        <p:spPr>
          <a:xfrm>
            <a:off x="36799024" y="2357510"/>
            <a:ext cx="503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CV4GC Workshop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94BAA1D-BBBB-CA42-B1AA-AB2C91C5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79" y="1701967"/>
            <a:ext cx="873921" cy="11652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181ADA0-7D69-1B43-B188-AD9FF9F08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614055"/>
            <a:ext cx="1524246" cy="128154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878A40F-2CB7-6B48-90B3-662D453CCF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99" t="14626" r="32885" b="14628"/>
          <a:stretch/>
        </p:blipFill>
        <p:spPr>
          <a:xfrm>
            <a:off x="5682706" y="1499431"/>
            <a:ext cx="1556294" cy="142441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C279574-E859-9743-933C-6C45B10A2EE1}"/>
              </a:ext>
            </a:extLst>
          </p:cNvPr>
          <p:cNvSpPr/>
          <p:nvPr/>
        </p:nvSpPr>
        <p:spPr>
          <a:xfrm>
            <a:off x="762000" y="609600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Tokyo University of Agriculture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87C8A2-14D8-F740-A497-E1F1F4155842}"/>
              </a:ext>
            </a:extLst>
          </p:cNvPr>
          <p:cNvSpPr/>
          <p:nvPr/>
        </p:nvSpPr>
        <p:spPr>
          <a:xfrm>
            <a:off x="2895600" y="549945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Sokoine</a:t>
            </a:r>
            <a:r>
              <a:rPr lang="en-US" sz="2000" b="1" dirty="0"/>
              <a:t> University of Agriculture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E25FD3-9422-9F4B-B648-CE5C33AB9A50}"/>
              </a:ext>
            </a:extLst>
          </p:cNvPr>
          <p:cNvSpPr/>
          <p:nvPr/>
        </p:nvSpPr>
        <p:spPr>
          <a:xfrm>
            <a:off x="4925094" y="533400"/>
            <a:ext cx="3152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The Nelson Mandel African Institute of Science and Technology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0A13A5-A129-9741-AB23-5F20E5CEA003}"/>
              </a:ext>
            </a:extLst>
          </p:cNvPr>
          <p:cNvCxnSpPr>
            <a:cxnSpLocks/>
          </p:cNvCxnSpPr>
          <p:nvPr/>
        </p:nvCxnSpPr>
        <p:spPr>
          <a:xfrm>
            <a:off x="1217038" y="3886200"/>
            <a:ext cx="42047145" cy="0"/>
          </a:xfrm>
          <a:prstGeom prst="line">
            <a:avLst/>
          </a:prstGeom>
          <a:ln w="92075" cap="rnd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46000">
                  <a:schemeClr val="accent2">
                    <a:lumMod val="75000"/>
                  </a:schemeClr>
                </a:gs>
                <a:gs pos="70000">
                  <a:schemeClr val="accent2">
                    <a:lumMod val="7000"/>
                    <a:lumOff val="9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7AB29921-1E37-0C4C-9D00-2496C2A929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80" b="13580"/>
          <a:stretch/>
        </p:blipFill>
        <p:spPr>
          <a:xfrm>
            <a:off x="18135600" y="8200152"/>
            <a:ext cx="731202" cy="53260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2C5D220-863F-5842-8DDC-A6DE2E866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3400" y="10363200"/>
            <a:ext cx="1000955" cy="79565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2627227-2FA3-454C-A6AE-A6E67F1A4562}"/>
              </a:ext>
            </a:extLst>
          </p:cNvPr>
          <p:cNvSpPr/>
          <p:nvPr/>
        </p:nvSpPr>
        <p:spPr>
          <a:xfrm>
            <a:off x="17907000" y="8168775"/>
            <a:ext cx="5942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</a:rPr>
              <a:t>Above</a:t>
            </a:r>
            <a:r>
              <a:rPr lang="en-US" sz="2800" dirty="0">
                <a:solidFill>
                  <a:srgbClr val="000000"/>
                </a:solidFill>
              </a:rPr>
              <a:t> are low-speed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inefficient manual identification</a:t>
            </a:r>
            <a:endParaRPr lang="en-US" sz="28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6309C-C0BE-9346-9E22-BF48460C7CFB}"/>
              </a:ext>
            </a:extLst>
          </p:cNvPr>
          <p:cNvSpPr/>
          <p:nvPr/>
        </p:nvSpPr>
        <p:spPr>
          <a:xfrm>
            <a:off x="16249567" y="10289657"/>
            <a:ext cx="89219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Therefore,</a:t>
            </a:r>
            <a:r>
              <a:rPr lang="en-US" sz="3200" b="1" dirty="0"/>
              <a:t> </a:t>
            </a:r>
            <a:r>
              <a:rPr lang="en-US" sz="2800" b="1" dirty="0"/>
              <a:t>A</a:t>
            </a:r>
            <a:r>
              <a:rPr lang="en-US" sz="2800" dirty="0"/>
              <a:t> </a:t>
            </a:r>
            <a:r>
              <a:rPr lang="en-US" sz="2800" b="1" dirty="0"/>
              <a:t>fast Early detection</a:t>
            </a:r>
            <a:r>
              <a:rPr lang="en-US" sz="2800" dirty="0"/>
              <a:t> Computer </a:t>
            </a:r>
          </a:p>
          <a:p>
            <a:pPr algn="ctr"/>
            <a:r>
              <a:rPr lang="en-US" sz="2800" dirty="0"/>
              <a:t>Vision solution for </a:t>
            </a:r>
            <a:r>
              <a:rPr lang="en-US" sz="2800" i="1" dirty="0" err="1"/>
              <a:t>T.absoluta</a:t>
            </a:r>
            <a:r>
              <a:rPr lang="en-US" sz="2800" dirty="0"/>
              <a:t> case is required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BA28096-5966-9C4D-B1DB-5F2490A16934}"/>
              </a:ext>
            </a:extLst>
          </p:cNvPr>
          <p:cNvSpPr/>
          <p:nvPr/>
        </p:nvSpPr>
        <p:spPr>
          <a:xfrm>
            <a:off x="15270638" y="12083678"/>
            <a:ext cx="4035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defTabSz="2033588" eaLnBrk="1" hangingPunct="1">
              <a:buNone/>
              <a:defRPr/>
            </a:pPr>
            <a:r>
              <a:rPr lang="en-US" altLang="en-US" sz="4000" b="1" dirty="0">
                <a:cs typeface="Arial" panose="020B0604020202020204" pitchFamily="34" charset="0"/>
              </a:rPr>
              <a:t>Why it matters?</a:t>
            </a:r>
            <a:endParaRPr lang="en-US" sz="32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D02E10-F9B7-1642-9B50-9F384873E001}"/>
              </a:ext>
            </a:extLst>
          </p:cNvPr>
          <p:cNvSpPr txBox="1"/>
          <p:nvPr/>
        </p:nvSpPr>
        <p:spPr>
          <a:xfrm>
            <a:off x="24294126" y="13006001"/>
            <a:ext cx="3247473" cy="163121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 less than 10 years</a:t>
            </a:r>
          </a:p>
          <a:p>
            <a:pPr algn="ctr"/>
            <a:r>
              <a:rPr lang="en-US" sz="2000" b="1" i="1" dirty="0" err="1"/>
              <a:t>Tuta</a:t>
            </a:r>
            <a:r>
              <a:rPr lang="en-US" sz="2000" b="1" i="1" dirty="0"/>
              <a:t> absoluta</a:t>
            </a:r>
            <a:r>
              <a:rPr lang="en-US" sz="2000" b="1" dirty="0"/>
              <a:t> had been reported in almost </a:t>
            </a:r>
          </a:p>
          <a:p>
            <a:pPr algn="ctr"/>
            <a:r>
              <a:rPr lang="en-US" sz="2000" b="1" dirty="0"/>
              <a:t>all African countries</a:t>
            </a:r>
          </a:p>
          <a:p>
            <a:pPr algn="ctr"/>
            <a:endParaRPr lang="en-US" sz="2000" b="1" dirty="0"/>
          </a:p>
        </p:txBody>
      </p:sp>
      <p:sp>
        <p:nvSpPr>
          <p:cNvPr id="96" name="Rounded Rectangular Callout 95">
            <a:extLst>
              <a:ext uri="{FF2B5EF4-FFF2-40B4-BE49-F238E27FC236}">
                <a16:creationId xmlns:a16="http://schemas.microsoft.com/office/drawing/2014/main" id="{4F130FE1-3E7B-FC44-B013-8D5F2339EF0E}"/>
              </a:ext>
            </a:extLst>
          </p:cNvPr>
          <p:cNvSpPr/>
          <p:nvPr/>
        </p:nvSpPr>
        <p:spPr>
          <a:xfrm>
            <a:off x="24384000" y="12903366"/>
            <a:ext cx="3067726" cy="1498434"/>
          </a:xfrm>
          <a:prstGeom prst="wedgeRoundRectCallout">
            <a:avLst>
              <a:gd name="adj1" fmla="val -37060"/>
              <a:gd name="adj2" fmla="val 81776"/>
              <a:gd name="adj3" fmla="val 16667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AB48DC-2F25-654C-95C9-3AB7C4E625BC}"/>
              </a:ext>
            </a:extLst>
          </p:cNvPr>
          <p:cNvSpPr/>
          <p:nvPr/>
        </p:nvSpPr>
        <p:spPr>
          <a:xfrm>
            <a:off x="32099340" y="5365559"/>
            <a:ext cx="8663769" cy="1446550"/>
          </a:xfrm>
          <a:prstGeom prst="rect">
            <a:avLst/>
          </a:prstGeom>
          <a:ln w="63500"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Using Computer Vision: </a:t>
            </a:r>
          </a:p>
          <a:p>
            <a:pPr algn="ctr"/>
            <a:r>
              <a:rPr lang="en-US" sz="2400" dirty="0"/>
              <a:t>For top 20 tomato producers in Africa</a:t>
            </a:r>
          </a:p>
          <a:p>
            <a:pPr algn="ctr"/>
            <a:r>
              <a:rPr lang="en-US" sz="2400" dirty="0"/>
              <a:t>a  50% loss (10000 KT) reduction would  </a:t>
            </a:r>
            <a:r>
              <a:rPr lang="en-US" sz="3200" b="1" dirty="0"/>
              <a:t>save</a:t>
            </a:r>
            <a:r>
              <a:rPr lang="en-US" sz="2800" dirty="0"/>
              <a:t> </a:t>
            </a:r>
            <a:r>
              <a:rPr lang="en-US" sz="2800" b="1" dirty="0"/>
              <a:t>$7 Billion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07A417-47D3-9841-A511-D66D387F01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2400" y="7620000"/>
            <a:ext cx="6096000" cy="2954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1363D8-D006-054A-AFC2-82B2A0A54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6113" y="11049000"/>
            <a:ext cx="6983287" cy="76037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37E3-1FA7-064D-B1A4-F476E8D737DD}"/>
              </a:ext>
            </a:extLst>
          </p:cNvPr>
          <p:cNvGrpSpPr/>
          <p:nvPr/>
        </p:nvGrpSpPr>
        <p:grpSpPr>
          <a:xfrm>
            <a:off x="29667659" y="7401453"/>
            <a:ext cx="12394741" cy="5095347"/>
            <a:chOff x="29672802" y="7221876"/>
            <a:chExt cx="12394741" cy="50953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29C7DA8-D768-864F-B75D-1DD7E20BA550}"/>
                </a:ext>
              </a:extLst>
            </p:cNvPr>
            <p:cNvGrpSpPr/>
            <p:nvPr/>
          </p:nvGrpSpPr>
          <p:grpSpPr>
            <a:xfrm>
              <a:off x="32333083" y="7221876"/>
              <a:ext cx="9734460" cy="5095347"/>
              <a:chOff x="29565600" y="6871412"/>
              <a:chExt cx="12627517" cy="608258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5200E6B-5ACA-0846-8AE0-D4911FE6D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759378" y="7148467"/>
                <a:ext cx="12113457" cy="551084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951C6D-D4CE-2F47-B372-68C8430B689E}"/>
                  </a:ext>
                </a:extLst>
              </p:cNvPr>
              <p:cNvSpPr/>
              <p:nvPr/>
            </p:nvSpPr>
            <p:spPr>
              <a:xfrm>
                <a:off x="29565600" y="6871412"/>
                <a:ext cx="12627517" cy="60825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716A2102-4411-7545-9CA9-C513F9808EB1}"/>
                </a:ext>
              </a:extLst>
            </p:cNvPr>
            <p:cNvSpPr/>
            <p:nvPr/>
          </p:nvSpPr>
          <p:spPr>
            <a:xfrm>
              <a:off x="29672802" y="10110080"/>
              <a:ext cx="2294035" cy="1782843"/>
            </a:xfrm>
            <a:prstGeom prst="wedgeRoundRectCallout">
              <a:avLst>
                <a:gd name="adj1" fmla="val 94600"/>
                <a:gd name="adj2" fmla="val 47333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4078 images collected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74E0-CBBC-5047-8430-29F53F81F38F}"/>
              </a:ext>
            </a:extLst>
          </p:cNvPr>
          <p:cNvSpPr txBox="1"/>
          <p:nvPr/>
        </p:nvSpPr>
        <p:spPr>
          <a:xfrm>
            <a:off x="34671000" y="11203217"/>
            <a:ext cx="131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Tomato plant images of early growth stage</a:t>
            </a:r>
          </a:p>
        </p:txBody>
      </p:sp>
    </p:spTree>
    <p:extLst>
      <p:ext uri="{BB962C8B-B14F-4D97-AF65-F5344CB8AC3E}">
        <p14:creationId xmlns:p14="http://schemas.microsoft.com/office/powerpoint/2010/main" val="291169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361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Courier New</vt:lpstr>
      <vt:lpstr>Wingdings</vt:lpstr>
      <vt:lpstr>Office Theme</vt:lpstr>
      <vt:lpstr>A Computer Vision Tomato Pest Assessment and Prediction Tool  Denis. P. Rubanga1, L. Mkonyi2, R. Mgaya3, N. Zekaya2, S.Shimada1, D. Machuve2 1Tokyo University of  Agriculture, Tokyo-Japan, 2The Nelson Mandela African Institute of Science and Technology, Arusha-Tanzania,  3Sokoine University of Agriculture,Morogoro-Tanzania :denispastoty@gmail.com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Denis Pastory</cp:lastModifiedBy>
  <cp:revision>107</cp:revision>
  <cp:lastPrinted>2019-05-18T13:52:49Z</cp:lastPrinted>
  <dcterms:created xsi:type="dcterms:W3CDTF">2014-05-29T01:41:03Z</dcterms:created>
  <dcterms:modified xsi:type="dcterms:W3CDTF">2019-05-22T15:36:31Z</dcterms:modified>
</cp:coreProperties>
</file>